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7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266" r:id="rId10"/>
    <p:sldId id="270" r:id="rId11"/>
    <p:sldId id="272" r:id="rId12"/>
    <p:sldId id="286" r:id="rId13"/>
    <p:sldId id="273" r:id="rId14"/>
    <p:sldId id="275" r:id="rId15"/>
    <p:sldId id="269" r:id="rId16"/>
    <p:sldId id="276" r:id="rId17"/>
    <p:sldId id="278" r:id="rId18"/>
    <p:sldId id="284" r:id="rId19"/>
    <p:sldId id="279" r:id="rId20"/>
    <p:sldId id="281" r:id="rId21"/>
    <p:sldId id="282" r:id="rId22"/>
    <p:sldId id="308" r:id="rId23"/>
    <p:sldId id="30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268" r:id="rId41"/>
    <p:sldId id="267" r:id="rId42"/>
    <p:sldId id="264" r:id="rId43"/>
    <p:sldId id="263" r:id="rId44"/>
    <p:sldId id="258" r:id="rId45"/>
    <p:sldId id="259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1F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55" autoAdjust="0"/>
  </p:normalViewPr>
  <p:slideViewPr>
    <p:cSldViewPr snapToGrid="0">
      <p:cViewPr varScale="1">
        <p:scale>
          <a:sx n="65" d="100"/>
          <a:sy n="65" d="100"/>
        </p:scale>
        <p:origin x="91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06/01/2025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</a:t>
            </a:r>
          </a:p>
          <a:p>
            <a:pPr marL="228600" indent="-228600">
              <a:buAutoNum type="arabicParenR"/>
            </a:pPr>
            <a:r>
              <a:rPr lang="en-US" dirty="0" err="1"/>
              <a:t>Vdes</a:t>
            </a:r>
            <a:r>
              <a:rPr lang="en-US" dirty="0"/>
              <a:t> != 0 , so persistent trajectory (even more important later on with k2 (v is at the </a:t>
            </a:r>
            <a:r>
              <a:rPr lang="en-US" dirty="0" err="1"/>
              <a:t>denom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w depends on v^2 basically, so we must have v !=0, furthermore later on , k2=num/</a:t>
            </a:r>
            <a:r>
              <a:rPr lang="en-US" dirty="0" err="1"/>
              <a:t>vd</a:t>
            </a:r>
            <a:r>
              <a:rPr lang="en-US" dirty="0"/>
              <a:t> so </a:t>
            </a:r>
            <a:r>
              <a:rPr lang="en-US" dirty="0" err="1"/>
              <a:t>vd</a:t>
            </a:r>
            <a:r>
              <a:rPr lang="en-US" dirty="0"/>
              <a:t>!=0 otherwise k2 explodes, we will add a saturation on it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We can not guarantee </a:t>
            </a:r>
            <a:r>
              <a:rPr lang="en-US" dirty="0" err="1"/>
              <a:t>asymp</a:t>
            </a:r>
            <a:r>
              <a:rPr lang="en-US" dirty="0"/>
              <a:t> convergence cause system TV, but we do have convergence property cause we are doing rectilinear and semicircular motions so someway we are covered by good convergence properties</a:t>
            </a:r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pPr marL="685800" lvl="1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>
                <a:cs typeface="Arial"/>
              </a:rPr>
              <a:t>Say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something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about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eigenvalues</a:t>
            </a:r>
            <a:r>
              <a:rPr lang="it-IT" sz="1200" dirty="0">
                <a:cs typeface="Arial"/>
              </a:rPr>
              <a:t>, thanks to </a:t>
            </a:r>
            <a:r>
              <a:rPr lang="it-IT" sz="1200" dirty="0" err="1">
                <a:cs typeface="Arial"/>
              </a:rPr>
              <a:t>this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ki</a:t>
            </a:r>
            <a:r>
              <a:rPr lang="it-IT" sz="1200" dirty="0">
                <a:cs typeface="Arial"/>
              </a:rPr>
              <a:t> </a:t>
            </a:r>
            <a:r>
              <a:rPr lang="it-IT" sz="1200" dirty="0" err="1">
                <a:cs typeface="Arial"/>
              </a:rPr>
              <a:t>we</a:t>
            </a:r>
            <a:r>
              <a:rPr lang="it-IT" sz="1200" dirty="0">
                <a:cs typeface="Arial"/>
              </a:rPr>
              <a:t> know the </a:t>
            </a:r>
            <a:r>
              <a:rPr lang="it-IT" sz="1200" dirty="0" err="1">
                <a:cs typeface="Arial"/>
              </a:rPr>
              <a:t>eigs</a:t>
            </a:r>
            <a:r>
              <a:rPr lang="it-IT" sz="1200" dirty="0">
                <a:cs typeface="Arial"/>
              </a:rPr>
              <a:t> are on the LHS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SAY:</a:t>
            </a:r>
          </a:p>
          <a:p>
            <a:pPr marL="228600" indent="-228600">
              <a:buAutoNum type="arabicParenR"/>
            </a:pPr>
            <a:r>
              <a:rPr lang="en-US" dirty="0"/>
              <a:t>General overview of the structure and </a:t>
            </a:r>
            <a:r>
              <a:rPr lang="en-US" dirty="0" err="1"/>
              <a:t>vdes</a:t>
            </a:r>
            <a:r>
              <a:rPr lang="en-US" dirty="0"/>
              <a:t>!=0 </a:t>
            </a:r>
            <a:r>
              <a:rPr lang="en-US" dirty="0">
                <a:sym typeface="Wingdings" panose="05000000000000000000" pitchFamily="2" charset="2"/>
              </a:rPr>
              <a:t> same as before cause its related with diff flatness</a:t>
            </a:r>
          </a:p>
          <a:p>
            <a:pPr marL="228600" indent="-228600">
              <a:buAutoNum type="arabicParenR"/>
            </a:pPr>
            <a:r>
              <a:rPr lang="en-US" dirty="0">
                <a:sym typeface="Wingdings" panose="05000000000000000000" pitchFamily="2" charset="2"/>
              </a:rPr>
              <a:t>Highlights the same nature of the structure, with the only difference : gain computation and feedback law</a:t>
            </a:r>
          </a:p>
          <a:p>
            <a:pPr marL="228600" indent="-228600">
              <a:buAutoNum type="arabicParenR"/>
            </a:pPr>
            <a:r>
              <a:rPr lang="en-US" dirty="0" err="1">
                <a:sym typeface="Wingdings" panose="05000000000000000000" pitchFamily="2" charset="2"/>
              </a:rPr>
              <a:t>Barbalat’s</a:t>
            </a:r>
            <a:r>
              <a:rPr lang="en-US" dirty="0">
                <a:sym typeface="Wingdings" panose="05000000000000000000" pitchFamily="2" charset="2"/>
              </a:rPr>
              <a:t> lemma problem. Before we had no convergence guarantees cause k2 TV , now instead we could end up with loosing conv property cause w could become unbounded and hence Barb no true anymore - this is what we stress out in the sharp curve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explain the wrap / unwrap:</a:t>
            </a:r>
          </a:p>
          <a:p>
            <a:pPr marL="685800" lvl="1" indent="-228600">
              <a:buAutoNum type="arabicParenR"/>
            </a:pPr>
            <a:r>
              <a:rPr lang="en-US" dirty="0"/>
              <a:t> we used the unwrap to normalize theta angle, so we don't have the discontinuity going from 2pi to 0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Highlight the relation </a:t>
            </a:r>
            <a:r>
              <a:rPr lang="it-IT" dirty="0" err="1"/>
              <a:t>between</a:t>
            </a:r>
            <a:r>
              <a:rPr lang="it-IT" dirty="0"/>
              <a:t> a and b ,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compute </a:t>
            </a:r>
            <a:r>
              <a:rPr lang="it-IT" dirty="0" err="1"/>
              <a:t>eigs</a:t>
            </a:r>
            <a:r>
              <a:rPr lang="it-IT" dirty="0"/>
              <a:t> for </a:t>
            </a:r>
            <a:r>
              <a:rPr lang="it-IT" dirty="0" err="1"/>
              <a:t>this</a:t>
            </a:r>
            <a:r>
              <a:rPr lang="it-IT" dirty="0"/>
              <a:t> ? </a:t>
            </a:r>
            <a:r>
              <a:rPr lang="it-IT" dirty="0" err="1"/>
              <a:t>Is</a:t>
            </a:r>
            <a:r>
              <a:rPr lang="it-IT" dirty="0"/>
              <a:t> b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freq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3625592" y="4165310"/>
            <a:ext cx="46139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err="1">
                <a:cs typeface="Arial"/>
              </a:rPr>
              <a:t>Unicycle</a:t>
            </a:r>
            <a:r>
              <a:rPr lang="it-IT" dirty="0">
                <a:cs typeface="Arial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499" y="1566225"/>
            <a:ext cx="7425725" cy="4886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312257" y="1518248"/>
            <a:ext cx="361081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dirty="0" err="1">
                <a:cs typeface="Arial"/>
              </a:rPr>
              <a:t>Avoiding</a:t>
            </a:r>
            <a:r>
              <a:rPr lang="it-IT" sz="2200" b="1" dirty="0">
                <a:cs typeface="Arial"/>
              </a:rPr>
              <a:t> </a:t>
            </a:r>
            <a:r>
              <a:rPr lang="it-IT" sz="2200" b="1" dirty="0" err="1">
                <a:cs typeface="Arial"/>
              </a:rPr>
              <a:t>division</a:t>
            </a:r>
            <a:r>
              <a:rPr lang="it-IT" sz="2200" b="1" dirty="0">
                <a:cs typeface="Arial"/>
              </a:rPr>
              <a:t> by zero</a:t>
            </a:r>
            <a:endParaRPr lang="en-US" sz="2200" b="1" dirty="0" err="1"/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58" y="2814177"/>
            <a:ext cx="3286125" cy="23622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1A39D2-1692-03C1-6DD5-5B6A49E564E0}"/>
              </a:ext>
            </a:extLst>
          </p:cNvPr>
          <p:cNvSpPr/>
          <p:nvPr/>
        </p:nvSpPr>
        <p:spPr>
          <a:xfrm rot="-540000">
            <a:off x="2638444" y="3978413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4570426" y="2331875"/>
            <a:ext cx="4228071" cy="12040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4570425" y="4502855"/>
            <a:ext cx="5291995" cy="149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60D25-0EF9-23E0-55D5-FBB27EC29BCC}"/>
              </a:ext>
            </a:extLst>
          </p:cNvPr>
          <p:cNvSpPr txBox="1"/>
          <p:nvPr/>
        </p:nvSpPr>
        <p:spPr>
          <a:xfrm>
            <a:off x="312258" y="4970419"/>
            <a:ext cx="3006129" cy="34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i="1" dirty="0" err="1"/>
              <a:t>differential</a:t>
            </a:r>
            <a:r>
              <a:rPr lang="it-IT" sz="1600" i="1" dirty="0"/>
              <a:t> </a:t>
            </a:r>
            <a:r>
              <a:rPr lang="it-IT" sz="1600" i="1" dirty="0" err="1"/>
              <a:t>flatness</a:t>
            </a:r>
            <a:r>
              <a:rPr lang="it-IT" sz="1600" i="1" dirty="0"/>
              <a:t> </a:t>
            </a:r>
            <a:r>
              <a:rPr lang="it-IT" sz="1600" i="1" dirty="0" err="1"/>
              <a:t>block</a:t>
            </a:r>
            <a:endParaRPr lang="it-IT" sz="1600" i="1" dirty="0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31" y="1404552"/>
            <a:ext cx="4209956" cy="530241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519170" y="1677177"/>
            <a:ext cx="2100223" cy="5282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519169" y="3876913"/>
            <a:ext cx="3523580" cy="1793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945" y="1263096"/>
            <a:ext cx="3482950" cy="1564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5" y="1541216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D5B50-82B8-15E6-ACFE-9F0B6AF98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15" y="2969538"/>
            <a:ext cx="6978655" cy="2273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5538D-E1EF-F032-8088-BC85D1F49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52" y="5494404"/>
            <a:ext cx="3705225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852" y="6070181"/>
            <a:ext cx="64579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5512"/>
            <a:ext cx="6096000" cy="3166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5512"/>
            <a:ext cx="6040386" cy="31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F290B7-375A-4F81-461B-7A4D7D316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5447"/>
            <a:ext cx="12192000" cy="5593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1CC98-EB94-5F1A-C4E1-DD2F449B6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348" y="3428999"/>
            <a:ext cx="5487129" cy="2517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24353" y="1391724"/>
            <a:ext cx="548712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</a:t>
            </a:r>
            <a:r>
              <a:rPr lang="it-IT" b="1" dirty="0" err="1">
                <a:cs typeface="Arial"/>
              </a:rPr>
              <a:t>sharp</a:t>
            </a:r>
            <a:r>
              <a:rPr lang="it-IT" b="1" dirty="0">
                <a:cs typeface="Arial"/>
              </a:rPr>
              <a:t> curve</a:t>
            </a:r>
          </a:p>
          <a:p>
            <a:endParaRPr lang="it-IT" dirty="0">
              <a:cs typeface="Arial"/>
            </a:endParaRPr>
          </a:p>
          <a:p>
            <a:r>
              <a:rPr lang="it-IT" dirty="0" err="1">
                <a:cs typeface="Arial"/>
              </a:rPr>
              <a:t>differential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flatness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should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not</a:t>
            </a:r>
            <a:r>
              <a:rPr lang="it-IT" dirty="0">
                <a:cs typeface="Arial"/>
              </a:rPr>
              <a:t> be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compute the input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when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reaching</a:t>
            </a:r>
            <a:r>
              <a:rPr lang="it-IT" dirty="0">
                <a:cs typeface="Arial"/>
              </a:rPr>
              <a:t> a non </a:t>
            </a:r>
            <a:r>
              <a:rPr lang="it-IT" dirty="0" err="1">
                <a:cs typeface="Arial"/>
              </a:rPr>
              <a:t>differentiable</a:t>
            </a:r>
            <a:r>
              <a:rPr lang="it-IT" dirty="0">
                <a:cs typeface="Arial"/>
              </a:rPr>
              <a:t> part of the </a:t>
            </a:r>
            <a:r>
              <a:rPr lang="it-IT" dirty="0" err="1">
                <a:cs typeface="Arial"/>
              </a:rPr>
              <a:t>trajectory</a:t>
            </a:r>
            <a:r>
              <a:rPr lang="it-IT" dirty="0">
                <a:cs typeface="Arial"/>
              </a:rPr>
              <a:t>. </a:t>
            </a:r>
            <a:r>
              <a:rPr lang="it-IT" dirty="0" err="1">
                <a:cs typeface="Arial"/>
              </a:rPr>
              <a:t>Indeed</a:t>
            </a:r>
            <a:r>
              <a:rPr lang="it-IT" dirty="0">
                <a:cs typeface="Arial"/>
              </a:rPr>
              <a:t>, </a:t>
            </a:r>
            <a:r>
              <a:rPr lang="it-IT" dirty="0" err="1">
                <a:cs typeface="Arial"/>
              </a:rPr>
              <a:t>impulses</a:t>
            </a:r>
            <a:r>
              <a:rPr lang="it-IT" dirty="0">
                <a:cs typeface="Arial"/>
              </a:rPr>
              <a:t> in </a:t>
            </a:r>
            <a:r>
              <a:rPr lang="it-IT" dirty="0" err="1">
                <a:cs typeface="Arial"/>
              </a:rPr>
              <a:t>both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velocities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arises</a:t>
            </a:r>
            <a:r>
              <a:rPr lang="it-IT" dirty="0">
                <a:cs typeface="Arial"/>
              </a:rPr>
              <a:t>, with </a:t>
            </a:r>
            <a:r>
              <a:rPr lang="it-IT" dirty="0" err="1">
                <a:cs typeface="Arial"/>
              </a:rPr>
              <a:t>stronger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effect</a:t>
            </a:r>
            <a:r>
              <a:rPr lang="it-IT" dirty="0">
                <a:cs typeface="Arial"/>
              </a:rPr>
              <a:t> in omega, (</a:t>
            </a:r>
            <a:r>
              <a:rPr lang="it-IT" dirty="0" err="1">
                <a:cs typeface="Arial"/>
              </a:rPr>
              <a:t>its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computation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is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based</a:t>
            </a:r>
            <a:r>
              <a:rPr lang="it-IT" dirty="0">
                <a:cs typeface="Arial"/>
              </a:rPr>
              <a:t> on the second </a:t>
            </a:r>
            <a:r>
              <a:rPr lang="it-IT" dirty="0" err="1">
                <a:cs typeface="Arial"/>
              </a:rPr>
              <a:t>order</a:t>
            </a:r>
            <a:r>
              <a:rPr lang="it-IT" dirty="0">
                <a:cs typeface="Arial"/>
              </a:rPr>
              <a:t> derivative).</a:t>
            </a:r>
          </a:p>
          <a:p>
            <a:r>
              <a:rPr lang="it-IT" dirty="0" err="1">
                <a:cs typeface="Arial"/>
              </a:rPr>
              <a:t>Nonetheless</a:t>
            </a:r>
            <a:r>
              <a:rPr lang="it-IT" dirty="0">
                <a:cs typeface="Arial"/>
              </a:rPr>
              <a:t>, thanks to </a:t>
            </a:r>
            <a:r>
              <a:rPr lang="it-IT" dirty="0" err="1">
                <a:cs typeface="Arial"/>
              </a:rPr>
              <a:t>saturator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blocks</a:t>
            </a:r>
            <a:r>
              <a:rPr lang="it-IT" dirty="0">
                <a:cs typeface="Arial"/>
              </a:rPr>
              <a:t> on omega and gains </a:t>
            </a:r>
            <a:r>
              <a:rPr lang="it-IT" dirty="0" err="1">
                <a:cs typeface="Arial"/>
              </a:rPr>
              <a:t>we</a:t>
            </a:r>
            <a:r>
              <a:rPr lang="it-IT" dirty="0">
                <a:cs typeface="Arial"/>
              </a:rPr>
              <a:t> are </a:t>
            </a:r>
            <a:r>
              <a:rPr lang="it-IT" dirty="0" err="1">
                <a:cs typeface="Arial"/>
              </a:rPr>
              <a:t>able</a:t>
            </a:r>
            <a:r>
              <a:rPr lang="it-IT" dirty="0">
                <a:cs typeface="Arial"/>
              </a:rPr>
              <a:t> to </a:t>
            </a:r>
            <a:r>
              <a:rPr lang="it-IT" dirty="0" err="1">
                <a:cs typeface="Arial"/>
              </a:rPr>
              <a:t>overcome</a:t>
            </a:r>
            <a:r>
              <a:rPr lang="it-IT" dirty="0">
                <a:cs typeface="Arial"/>
              </a:rPr>
              <a:t> the </a:t>
            </a:r>
            <a:r>
              <a:rPr lang="it-IT" dirty="0" err="1">
                <a:cs typeface="Arial"/>
              </a:rPr>
              <a:t>problem</a:t>
            </a:r>
            <a:r>
              <a:rPr lang="it-IT" dirty="0">
                <a:cs typeface="Arial"/>
              </a:rPr>
              <a:t> and to finish the </a:t>
            </a:r>
            <a:r>
              <a:rPr lang="it-IT" dirty="0" err="1">
                <a:cs typeface="Arial"/>
              </a:rPr>
              <a:t>simulation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anyway</a:t>
            </a:r>
            <a:r>
              <a:rPr lang="it-IT" dirty="0"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linear">
            <a:hlinkClick r:id="" action="ppaction://media"/>
            <a:extLst>
              <a:ext uri="{FF2B5EF4-FFF2-40B4-BE49-F238E27FC236}">
                <a16:creationId xmlns:a16="http://schemas.microsoft.com/office/drawing/2014/main" id="{5B8E1F15-9176-F852-B9ED-CF08144E5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1314" y="1490932"/>
            <a:ext cx="8229600" cy="4638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4235B-26FA-30AB-0162-06B620AC2833}"/>
              </a:ext>
            </a:extLst>
          </p:cNvPr>
          <p:cNvSpPr txBox="1"/>
          <p:nvPr/>
        </p:nvSpPr>
        <p:spPr>
          <a:xfrm>
            <a:off x="454325" y="2352136"/>
            <a:ext cx="17224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Arial"/>
              </a:rPr>
              <a:t>Sistemare e tagliare video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Non Linear Control</a:t>
            </a:r>
            <a:endParaRPr lang="it-IT" sz="2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3340430-3080-B6E7-5ED9-788AD11A8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8E6FE1-7EE3-692A-3533-D403179EF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F80722A-AB88-2D2D-C6D2-C13A0847A7C7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17878A-F143-D8E0-2F05-90A63987E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5F66093-9585-0969-BE2D-2D953F402913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2" y="2085975"/>
            <a:ext cx="118776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25" y="133988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457868" y="153555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457867" y="413786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96" y="2174610"/>
            <a:ext cx="3838575" cy="1724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7457867" y="264261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261552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DAC3B-8FC6-F7C1-6882-0C988B6E1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96" y="4365329"/>
            <a:ext cx="6056290" cy="18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2807"/>
            <a:ext cx="6096000" cy="32038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3912"/>
            <a:ext cx="6096000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-5750" y="652642"/>
            <a:ext cx="122034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Plots --&gt; </a:t>
            </a:r>
            <a:r>
              <a:rPr lang="it-IT" sz="2000" dirty="0" err="1">
                <a:cs typeface="Arial"/>
              </a:rPr>
              <a:t>see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if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impulse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bigger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than</a:t>
            </a:r>
            <a:r>
              <a:rPr lang="it-IT" sz="2000" dirty="0">
                <a:cs typeface="Arial"/>
              </a:rPr>
              <a:t> linear case follows some </a:t>
            </a:r>
            <a:r>
              <a:rPr lang="it-IT" sz="2000" dirty="0" err="1">
                <a:cs typeface="Arial"/>
              </a:rPr>
              <a:t>theoretical</a:t>
            </a:r>
            <a:r>
              <a:rPr lang="it-IT" sz="2000" dirty="0">
                <a:cs typeface="Arial"/>
              </a:rPr>
              <a:t> </a:t>
            </a:r>
            <a:r>
              <a:rPr lang="it-IT" sz="2000" dirty="0" err="1">
                <a:cs typeface="Arial"/>
              </a:rPr>
              <a:t>thing</a:t>
            </a:r>
            <a:r>
              <a:rPr lang="it-IT" sz="2000" dirty="0">
                <a:cs typeface="Arial"/>
              </a:rPr>
              <a:t> or just </a:t>
            </a:r>
            <a:r>
              <a:rPr lang="it-IT" sz="2000" dirty="0" err="1">
                <a:cs typeface="Arial"/>
              </a:rPr>
              <a:t>related</a:t>
            </a:r>
            <a:r>
              <a:rPr lang="it-IT" sz="2000" dirty="0">
                <a:cs typeface="Arial"/>
              </a:rPr>
              <a:t> to gains tuning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215640" y="2592996"/>
            <a:ext cx="4672629" cy="31169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arenR"/>
            </a:pPr>
            <a:r>
              <a:rPr lang="it-IT" dirty="0" err="1">
                <a:cs typeface="Arial"/>
              </a:rPr>
              <a:t>Introduction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Framework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Diff. </a:t>
            </a:r>
            <a:r>
              <a:rPr lang="it-IT" dirty="0" err="1">
                <a:cs typeface="Arial"/>
              </a:rPr>
              <a:t>Flatn</a:t>
            </a:r>
            <a:r>
              <a:rPr lang="it-IT" dirty="0">
                <a:cs typeface="Arial"/>
              </a:rPr>
              <a:t> L &amp; NL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Output state </a:t>
            </a:r>
          </a:p>
          <a:p>
            <a:pPr marL="514350" indent="-514350">
              <a:buAutoNum type="arabicParenR"/>
            </a:pPr>
            <a:r>
              <a:rPr lang="it-IT" dirty="0">
                <a:cs typeface="Arial"/>
              </a:rPr>
              <a:t>parking</a:t>
            </a: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  <a:p>
            <a:pPr marL="514350" indent="-514350">
              <a:buAutoNum type="arabicParenR"/>
            </a:pPr>
            <a:endParaRPr lang="it-IT" dirty="0">
              <a:cs typeface="Arial"/>
            </a:endParaRP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78433D-244F-521A-A670-E0C5A3783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A0D58B-D952-4D3B-0CA6-54BFE7168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43" y="3728857"/>
            <a:ext cx="5306393" cy="243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9012CF-8436-0F07-801E-0E732BD60D3C}"/>
              </a:ext>
            </a:extLst>
          </p:cNvPr>
          <p:cNvSpPr txBox="1"/>
          <p:nvPr/>
        </p:nvSpPr>
        <p:spPr>
          <a:xfrm>
            <a:off x="436099" y="174989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cs typeface="Arial"/>
              </a:rPr>
              <a:t>Focus on </a:t>
            </a:r>
            <a:r>
              <a:rPr lang="it-IT" sz="1800" b="1" dirty="0" err="1">
                <a:cs typeface="Arial"/>
              </a:rPr>
              <a:t>sharp</a:t>
            </a:r>
            <a:r>
              <a:rPr lang="it-IT" sz="1800" b="1" dirty="0">
                <a:cs typeface="Arial"/>
              </a:rPr>
              <a:t> curve</a:t>
            </a:r>
          </a:p>
          <a:p>
            <a:endParaRPr lang="it-IT" b="1" dirty="0">
              <a:cs typeface="Arial"/>
            </a:endParaRPr>
          </a:p>
          <a:p>
            <a:r>
              <a:rPr lang="it-IT" dirty="0">
                <a:cs typeface="Arial"/>
              </a:rPr>
              <a:t>Make a </a:t>
            </a:r>
            <a:r>
              <a:rPr lang="it-IT" dirty="0" err="1">
                <a:cs typeface="Arial"/>
              </a:rPr>
              <a:t>consideration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regarding</a:t>
            </a:r>
            <a:r>
              <a:rPr lang="it-IT" dirty="0">
                <a:cs typeface="Arial"/>
              </a:rPr>
              <a:t> NL more </a:t>
            </a:r>
            <a:r>
              <a:rPr lang="it-IT" dirty="0" err="1">
                <a:cs typeface="Arial"/>
              </a:rPr>
              <a:t>enhanced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wrt</a:t>
            </a:r>
            <a:r>
              <a:rPr lang="it-IT" dirty="0">
                <a:cs typeface="Arial"/>
              </a:rPr>
              <a:t> lineare case, </a:t>
            </a:r>
            <a:r>
              <a:rPr lang="it-IT" dirty="0" err="1">
                <a:cs typeface="Arial"/>
              </a:rPr>
              <a:t>maybe</a:t>
            </a:r>
            <a:r>
              <a:rPr lang="it-IT" dirty="0">
                <a:cs typeface="Arial"/>
              </a:rPr>
              <a:t> </a:t>
            </a:r>
            <a:r>
              <a:rPr lang="it-IT" dirty="0" err="1">
                <a:cs typeface="Arial"/>
              </a:rPr>
              <a:t>theres</a:t>
            </a:r>
            <a:r>
              <a:rPr lang="it-IT" dirty="0">
                <a:cs typeface="Arial"/>
              </a:rPr>
              <a:t> a </a:t>
            </a:r>
            <a:r>
              <a:rPr lang="it-IT" dirty="0" err="1">
                <a:cs typeface="Arial"/>
              </a:rPr>
              <a:t>reason</a:t>
            </a:r>
            <a:endParaRPr lang="it-IT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Video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D3BEE-E7D4-2C93-769A-5622C0813B5E}"/>
              </a:ext>
            </a:extLst>
          </p:cNvPr>
          <p:cNvSpPr txBox="1"/>
          <p:nvPr/>
        </p:nvSpPr>
        <p:spPr>
          <a:xfrm>
            <a:off x="497457" y="248153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 dirty="0">
                <a:cs typeface="Arial"/>
              </a:rPr>
              <a:t>Sistemare e tagliare video</a:t>
            </a:r>
            <a:endParaRPr lang="en-US" dirty="0"/>
          </a:p>
        </p:txBody>
      </p:sp>
      <p:pic>
        <p:nvPicPr>
          <p:cNvPr id="9" name="nonlinear">
            <a:hlinkClick r:id="" action="ppaction://media"/>
            <a:extLst>
              <a:ext uri="{FF2B5EF4-FFF2-40B4-BE49-F238E27FC236}">
                <a16:creationId xmlns:a16="http://schemas.microsoft.com/office/drawing/2014/main" id="{09260491-9753-B533-0CF3-1DA2C423D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2030" y="1850366"/>
            <a:ext cx="7740770" cy="439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CBE48-FCB6-F834-EA0B-56FAAFA402B1}"/>
              </a:ext>
            </a:extLst>
          </p:cNvPr>
          <p:cNvSpPr txBox="1"/>
          <p:nvPr/>
        </p:nvSpPr>
        <p:spPr>
          <a:xfrm>
            <a:off x="2846363" y="3052689"/>
            <a:ext cx="6499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Confronto tra linear e non linear nella zona sorpasso </a:t>
            </a:r>
          </a:p>
          <a:p>
            <a:pPr algn="ctr"/>
            <a:r>
              <a:rPr lang="it-IT" dirty="0"/>
              <a:t> + </a:t>
            </a:r>
          </a:p>
          <a:p>
            <a:pPr algn="ctr"/>
            <a:r>
              <a:rPr lang="it-IT" dirty="0"/>
              <a:t>Confronto tra linear e non linear nella zona curva a 90 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83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CCF42-F550-CACD-C6CD-C697D889FCD7}"/>
              </a:ext>
            </a:extLst>
          </p:cNvPr>
          <p:cNvSpPr txBox="1"/>
          <p:nvPr/>
        </p:nvSpPr>
        <p:spPr>
          <a:xfrm>
            <a:off x="2909668" y="2954214"/>
            <a:ext cx="63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Qualche breve  considerazione finale sui due controllori, che poi verrà ripresa meglio alla fine della 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9335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F602EC1E-B1C6-5882-F72B-2695319AC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72427"/>
            <a:ext cx="12192000" cy="3390878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9" name="Immagine 8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A5AB53BB-BA89-5482-E48E-262BBA918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t="6307" r="8653" b="3657"/>
          <a:stretch/>
        </p:blipFill>
        <p:spPr>
          <a:xfrm>
            <a:off x="3427125" y="1291566"/>
            <a:ext cx="7197213" cy="5430978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>
            <a:off x="1789471" y="4522839"/>
            <a:ext cx="2930013" cy="4424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47" y="4158075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>
            <a:off x="2774830" y="2821858"/>
            <a:ext cx="4476461" cy="60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23" y="2459878"/>
            <a:ext cx="296268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11386473" cy="4111333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AB3A471-CBE6-56B5-05E7-4352E1CAEFD3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522" y="1341929"/>
            <a:ext cx="3524742" cy="1352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553C48-A256-B806-8E47-A3A63A82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27" y="1737329"/>
            <a:ext cx="4744577" cy="28327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4938501" y="3978622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429000"/>
            <a:ext cx="4744574" cy="9758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510" y="4501221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460" y="5071726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7677309" y="1587753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4185099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760479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1400" cy="4468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1" y="5708729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60" y="4553823"/>
            <a:ext cx="2038635" cy="352474"/>
          </a:xfrm>
          <a:prstGeom prst="rect">
            <a:avLst/>
          </a:prstGeom>
        </p:spPr>
      </p:pic>
      <p:pic>
        <p:nvPicPr>
          <p:cNvPr id="13" name="Immagine 1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989FBEA7-DE18-8C9C-B1BC-C2D308904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2" t="6241" r="8648"/>
          <a:stretch/>
        </p:blipFill>
        <p:spPr>
          <a:xfrm>
            <a:off x="3818997" y="1316966"/>
            <a:ext cx="8062452" cy="513505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>
            <a:off x="1892710" y="4906297"/>
            <a:ext cx="2816942" cy="1179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>
            <a:off x="3818997" y="2731220"/>
            <a:ext cx="4031226" cy="3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70" y="2578799"/>
            <a:ext cx="3429479" cy="3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706" y="6169667"/>
            <a:ext cx="3429479" cy="304843"/>
          </a:xfrm>
          <a:prstGeom prst="rect">
            <a:avLst/>
          </a:prstGeom>
        </p:spPr>
      </p:pic>
      <p:pic>
        <p:nvPicPr>
          <p:cNvPr id="3" name="Immagine 2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CDD56C7C-7957-F677-0020-4B6E931E4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6006" r="7678"/>
          <a:stretch/>
        </p:blipFill>
        <p:spPr>
          <a:xfrm>
            <a:off x="5962430" y="1316966"/>
            <a:ext cx="5919019" cy="470028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941D7203-511D-5545-7F39-1207AD864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5023" r="7330"/>
          <a:stretch/>
        </p:blipFill>
        <p:spPr>
          <a:xfrm>
            <a:off x="117988" y="1852027"/>
            <a:ext cx="5663380" cy="447006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062452" y="3224981"/>
            <a:ext cx="2694038" cy="2944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>
            <a:off x="4589625" y="3429000"/>
            <a:ext cx="1742349" cy="26057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784" y="4747934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45" r="54839" b="35674"/>
          <a:stretch/>
        </p:blipFill>
        <p:spPr>
          <a:xfrm>
            <a:off x="8406740" y="1341929"/>
            <a:ext cx="2379407" cy="177700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7A299E2-F327-033E-CC15-16401A2B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983" y="4111134"/>
            <a:ext cx="2165637" cy="547273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/>
          <p:nvPr/>
        </p:nvCxnSpPr>
        <p:spPr>
          <a:xfrm flipH="1" flipV="1">
            <a:off x="5872294" y="2946010"/>
            <a:ext cx="2548039" cy="966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02CB1F0-4C5C-07AF-7EC1-E9940E0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t="6203" r="7235"/>
          <a:stretch/>
        </p:blipFill>
        <p:spPr>
          <a:xfrm>
            <a:off x="146329" y="3146186"/>
            <a:ext cx="4328504" cy="34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AE3-213A-B18A-9D3E-61929C03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B9F64AE-6FAF-AE95-7E64-AED047B5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FBFA34E2-CB33-28C2-1BE6-9636E2AA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BC7382F1-E3B5-D0E3-B819-DA8E49EC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83552FE-DAC7-2B9F-C2EE-6A034AA9647B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5C34815-6FED-FC07-A93C-17AF82988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755" y="4812173"/>
            <a:ext cx="1333686" cy="5811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C3D0078-BF6C-F641-32BD-798432D2C8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8" y="4893728"/>
            <a:ext cx="3019846" cy="295316"/>
          </a:xfrm>
          <a:prstGeom prst="rect">
            <a:avLst/>
          </a:prstGeom>
        </p:spPr>
      </p:pic>
      <p:sp>
        <p:nvSpPr>
          <p:cNvPr id="10" name="Segno di moltiplicazione 9">
            <a:extLst>
              <a:ext uri="{FF2B5EF4-FFF2-40B4-BE49-F238E27FC236}">
                <a16:creationId xmlns:a16="http://schemas.microsoft.com/office/drawing/2014/main" id="{DC3B0ECC-037F-4559-6480-A96CECB290FC}"/>
              </a:ext>
            </a:extLst>
          </p:cNvPr>
          <p:cNvSpPr/>
          <p:nvPr/>
        </p:nvSpPr>
        <p:spPr>
          <a:xfrm>
            <a:off x="5821868" y="5936625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25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63EF862-7AD8-7FFA-9B70-BD783A99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86" y="1250243"/>
            <a:ext cx="5477639" cy="1962424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D015A8-434A-A232-5B9B-82F1F3226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377" y="1381588"/>
            <a:ext cx="218152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315972-048E-52EF-E2C0-8917393485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341221"/>
            <a:ext cx="5977457" cy="403780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it-IT" sz="1800" dirty="0">
                <a:latin typeface="+mj-lt"/>
                <a:cs typeface="Times New Roman" panose="02020603050405020304" pitchFamily="18" charset="0"/>
              </a:rPr>
              <a:t>The AGV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in the project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unicycle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, a planar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vehicle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described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latin typeface="+mj-lt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+mj-lt"/>
                <a:cs typeface="Times New Roman" panose="02020603050405020304" pitchFamily="18" charset="0"/>
              </a:rPr>
              <a:t> state</a:t>
            </a:r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53929"/>
            <a:ext cx="11736000" cy="1188000"/>
          </a:xfrm>
        </p:spPr>
        <p:txBody>
          <a:bodyPr/>
          <a:lstStyle/>
          <a:p>
            <a:r>
              <a:rPr lang="it-IT" dirty="0"/>
              <a:t>Plots of </a:t>
            </a:r>
            <a:r>
              <a:rPr lang="it-IT" dirty="0" err="1"/>
              <a:t>all</a:t>
            </a:r>
            <a:r>
              <a:rPr lang="it-IT" dirty="0"/>
              <a:t> controllers </a:t>
            </a:r>
            <a:r>
              <a:rPr lang="it-IT" dirty="0" err="1"/>
              <a:t>together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9D22A-A3D7-0868-3FB1-9BE0B127C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084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1A2B64-4620-196E-0BB7-E7758E074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0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13A6C-E5E1-D294-307E-422CE472A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763"/>
            <a:ext cx="12192000" cy="559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5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495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32D905-A4A0-5C3F-4C6F-4D0062E3B7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06E2F50-7938-5611-C809-F6162C0A954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61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558849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28617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453149-83CB-FA16-221D-B8BB12A9A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2500" dirty="0">
                <a:latin typeface="Arial"/>
                <a:cs typeface="Arial"/>
              </a:rPr>
              <a:t>Linear Control</a:t>
            </a:r>
            <a:endParaRPr lang="it-IT" sz="25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36" y="4975135"/>
            <a:ext cx="6085932" cy="800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66675"/>
            <a:ext cx="6085932" cy="14020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8750105" y="5964702"/>
            <a:ext cx="1012873" cy="28135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474" y="6311399"/>
            <a:ext cx="2495526" cy="21056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E78A6E-6E25-DFB0-76B9-CF07796CE9EE}"/>
              </a:ext>
            </a:extLst>
          </p:cNvPr>
          <p:cNvSpPr/>
          <p:nvPr/>
        </p:nvSpPr>
        <p:spPr>
          <a:xfrm rot="9644067">
            <a:off x="8233187" y="6201148"/>
            <a:ext cx="398286" cy="1665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939" y="2100262"/>
            <a:ext cx="118586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</TotalTime>
  <Words>740</Words>
  <Application>Microsoft Office PowerPoint</Application>
  <PresentationFormat>Widescreen</PresentationFormat>
  <Paragraphs>93</Paragraphs>
  <Slides>45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Wingdings</vt:lpstr>
      <vt:lpstr>Tema di Office</vt:lpstr>
      <vt:lpstr>PowerPoint Presentation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TRAJECTORY TRACKING - STATE ERROR FEEDBACK</vt:lpstr>
      <vt:lpstr>Linear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</vt:lpstr>
      <vt:lpstr>Non Linear Control</vt:lpstr>
      <vt:lpstr>PowerPoint Presentation</vt:lpstr>
      <vt:lpstr>PowerPoint Presentation</vt:lpstr>
      <vt:lpstr>PowerPoint Presentation</vt:lpstr>
      <vt:lpstr>PowerPoint Presentation</vt:lpstr>
      <vt:lpstr>Video</vt:lpstr>
      <vt:lpstr>PowerPoint Presentation</vt:lpstr>
      <vt:lpstr>PowerPoint Presentation</vt:lpstr>
      <vt:lpstr>TRAJECTORY TRACKING - OUTPUT ERROR FEEDBACK</vt:lpstr>
      <vt:lpstr>Feedback linearization based on a reference point on the sagittal axis</vt:lpstr>
      <vt:lpstr>PowerPoint Presentation</vt:lpstr>
      <vt:lpstr>PowerPoint Presentation</vt:lpstr>
      <vt:lpstr>PowerPoint Presentation</vt:lpstr>
      <vt:lpstr>Feedback linearization based on second order derivatives</vt:lpstr>
      <vt:lpstr>PowerPoint Presentation</vt:lpstr>
      <vt:lpstr>PowerPoint Presentation</vt:lpstr>
      <vt:lpstr>PowerPoint Presentation</vt:lpstr>
      <vt:lpstr>PowerPoint Presentation</vt:lpstr>
      <vt:lpstr>REGULATION</vt:lpstr>
      <vt:lpstr>Cartesian regulation</vt:lpstr>
      <vt:lpstr>PowerPoint Presentation</vt:lpstr>
      <vt:lpstr>Pose regulation</vt:lpstr>
      <vt:lpstr>PowerPoint Presentation</vt:lpstr>
      <vt:lpstr>PowerPoint Presentation</vt:lpstr>
      <vt:lpstr>Plots of all controllers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Richi Theboss</cp:lastModifiedBy>
  <cp:revision>433</cp:revision>
  <dcterms:created xsi:type="dcterms:W3CDTF">2023-05-17T11:15:50Z</dcterms:created>
  <dcterms:modified xsi:type="dcterms:W3CDTF">2025-01-06T18:02:33Z</dcterms:modified>
</cp:coreProperties>
</file>